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58" r:id="rId4"/>
    <p:sldId id="261" r:id="rId5"/>
    <p:sldId id="262" r:id="rId6"/>
    <p:sldId id="267" r:id="rId7"/>
    <p:sldId id="268" r:id="rId8"/>
    <p:sldId id="269" r:id="rId9"/>
    <p:sldId id="259" r:id="rId10"/>
    <p:sldId id="272" r:id="rId11"/>
    <p:sldId id="273" r:id="rId12"/>
    <p:sldId id="274" r:id="rId13"/>
    <p:sldId id="265"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74" autoAdjust="0"/>
    <p:restoredTop sz="94660"/>
  </p:normalViewPr>
  <p:slideViewPr>
    <p:cSldViewPr snapToGrid="0">
      <p:cViewPr varScale="1">
        <p:scale>
          <a:sx n="41" d="100"/>
          <a:sy n="41" d="100"/>
        </p:scale>
        <p:origin x="782"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jp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639053-87D0-4DE4-ADB6-C6E211D66F8E}" type="datetimeFigureOut">
              <a:rPr lang="en-US" smtClean="0"/>
              <a:t>11/6/2018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1762DB-F83F-4EBA-93E9-0152E4858707}" type="slidenum">
              <a:rPr lang="en-US" smtClean="0"/>
              <a:t>‹#›</a:t>
            </a:fld>
            <a:endParaRPr lang="en-US"/>
          </a:p>
        </p:txBody>
      </p:sp>
    </p:spTree>
    <p:extLst>
      <p:ext uri="{BB962C8B-B14F-4D97-AF65-F5344CB8AC3E}">
        <p14:creationId xmlns:p14="http://schemas.microsoft.com/office/powerpoint/2010/main" val="1162417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11/6/2018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11/6/2018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11/6/2018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11/6/2018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11/6/2018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11/6/2018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11/6/2018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11/6/2018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www.dnr.wa.gov/"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7.xml"/><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3" Type="http://schemas.openxmlformats.org/officeDocument/2006/relationships/hyperlink" Target="http://www.willhiteweb.com/washington_fire_lookouts/christoff/huckleberry_mountain_344.htm" TargetMode="External"/><Relationship Id="rId2" Type="http://schemas.openxmlformats.org/officeDocument/2006/relationships/hyperlink" Target="http://www.dnr.wa.gov/MimaMounds"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hyperlink" Target="http://nwtreatytribes.org/tulalip-preserves-huckleberry-resource/"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r="20" b="1"/>
          <a:stretch/>
        </p:blipFill>
        <p:spPr>
          <a:xfrm>
            <a:off x="0" y="0"/>
            <a:ext cx="12191980" cy="6995309"/>
          </a:xfrm>
          <a:prstGeom prst="rect">
            <a:avLst/>
          </a:prstGeom>
        </p:spPr>
      </p:pic>
      <p:sp>
        <p:nvSpPr>
          <p:cNvPr id="11"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155560" y="1137137"/>
            <a:ext cx="9867482" cy="4570327"/>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3" name="Freeform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915128" y="1788454"/>
            <a:ext cx="8361229" cy="2098226"/>
          </a:xfrm>
        </p:spPr>
        <p:txBody>
          <a:bodyPr>
            <a:normAutofit/>
          </a:bodyPr>
          <a:lstStyle/>
          <a:p>
            <a:r>
              <a:rPr lang="en-US"/>
              <a:t>Land and Fire </a:t>
            </a:r>
            <a:br>
              <a:rPr lang="en-US"/>
            </a:br>
            <a:r>
              <a:rPr lang="en-US"/>
              <a:t>Co-exist</a:t>
            </a:r>
          </a:p>
        </p:txBody>
      </p:sp>
      <p:sp>
        <p:nvSpPr>
          <p:cNvPr id="3" name="Subtitle 2"/>
          <p:cNvSpPr>
            <a:spLocks noGrp="1"/>
          </p:cNvSpPr>
          <p:nvPr>
            <p:ph type="subTitle" idx="1"/>
          </p:nvPr>
        </p:nvSpPr>
        <p:spPr>
          <a:xfrm>
            <a:off x="2679906" y="3956279"/>
            <a:ext cx="6831673" cy="1086237"/>
          </a:xfrm>
        </p:spPr>
        <p:txBody>
          <a:bodyPr>
            <a:normAutofit/>
          </a:bodyPr>
          <a:lstStyle/>
          <a:p>
            <a:r>
              <a:rPr lang="en-US" sz="2100" dirty="0"/>
              <a:t>Traditional Ecological Knowledge teaches us how fire is an important tool used to manage land and restore resources.</a:t>
            </a:r>
          </a:p>
        </p:txBody>
      </p:sp>
      <p:sp>
        <p:nvSpPr>
          <p:cNvPr id="14" name="Footer Placeholder 13"/>
          <p:cNvSpPr>
            <a:spLocks noGrp="1"/>
          </p:cNvSpPr>
          <p:nvPr>
            <p:ph type="ftr" sz="quarter" idx="11"/>
          </p:nvPr>
        </p:nvSpPr>
        <p:spPr>
          <a:xfrm>
            <a:off x="79189" y="6469445"/>
            <a:ext cx="2311503" cy="404614"/>
          </a:xfrm>
        </p:spPr>
        <p:txBody>
          <a:bodyPr/>
          <a:lstStyle/>
          <a:p>
            <a:pPr algn="l"/>
            <a:r>
              <a:rPr lang="en-US" dirty="0">
                <a:solidFill>
                  <a:schemeClr val="bg1"/>
                </a:solidFill>
              </a:rPr>
              <a:t>Picture: Quinault Moses Prairie</a:t>
            </a:r>
          </a:p>
        </p:txBody>
      </p:sp>
    </p:spTree>
    <p:extLst>
      <p:ext uri="{BB962C8B-B14F-4D97-AF65-F5344CB8AC3E}">
        <p14:creationId xmlns:p14="http://schemas.microsoft.com/office/powerpoint/2010/main" val="498972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944217"/>
          </a:xfrm>
        </p:spPr>
        <p:txBody>
          <a:bodyPr>
            <a:normAutofit fontScale="90000"/>
          </a:bodyPr>
          <a:lstStyle/>
          <a:p>
            <a:r>
              <a:rPr lang="en-US" u="sng" dirty="0"/>
              <a:t>Prescribed Burn Approval Process</a:t>
            </a:r>
            <a:br>
              <a:rPr lang="en-US" u="sng" dirty="0"/>
            </a:br>
            <a:endParaRPr lang="en-US" u="sng" dirty="0"/>
          </a:p>
        </p:txBody>
      </p:sp>
      <p:sp>
        <p:nvSpPr>
          <p:cNvPr id="3" name="TextBox 2"/>
          <p:cNvSpPr txBox="1"/>
          <p:nvPr/>
        </p:nvSpPr>
        <p:spPr>
          <a:xfrm>
            <a:off x="1484242" y="1537252"/>
            <a:ext cx="9660835" cy="4247317"/>
          </a:xfrm>
          <a:prstGeom prst="rect">
            <a:avLst/>
          </a:prstGeom>
          <a:noFill/>
        </p:spPr>
        <p:txBody>
          <a:bodyPr wrap="square" rtlCol="0">
            <a:spAutoFit/>
          </a:bodyPr>
          <a:lstStyle/>
          <a:p>
            <a:pPr marL="342900" indent="-342900">
              <a:buAutoNum type="arabicPeriod"/>
            </a:pPr>
            <a:r>
              <a:rPr lang="en-US" dirty="0"/>
              <a:t>The Department of Natural Resources is responsible for regulating air quality emissions from forestry burning.</a:t>
            </a:r>
          </a:p>
          <a:p>
            <a:pPr marL="342900" indent="-342900">
              <a:buAutoNum type="arabicPeriod"/>
            </a:pPr>
            <a:endParaRPr lang="en-US" dirty="0"/>
          </a:p>
          <a:p>
            <a:r>
              <a:rPr lang="en-US" dirty="0"/>
              <a:t>2. A DNR Air Quality Specialist in Olympia evaluates conditions and determines whether to grant approval for proposed burning.</a:t>
            </a:r>
          </a:p>
          <a:p>
            <a:endParaRPr lang="en-US" dirty="0"/>
          </a:p>
          <a:p>
            <a:r>
              <a:rPr lang="en-US" dirty="0"/>
              <a:t>3. That decision is posted on the DNR website — </a:t>
            </a:r>
            <a:r>
              <a:rPr lang="en-US" dirty="0">
                <a:hlinkClick r:id="rId2"/>
              </a:rPr>
              <a:t>www.dnr.wa.gov</a:t>
            </a:r>
            <a:endParaRPr lang="en-US" dirty="0"/>
          </a:p>
          <a:p>
            <a:endParaRPr lang="en-US" dirty="0"/>
          </a:p>
          <a:p>
            <a:r>
              <a:rPr lang="en-US" dirty="0"/>
              <a:t>4. The smoke approval is still subject to review by the Prescribed Fire Manager at the burn location to assure the necessary resources and conditions for a successful mission are present. In many cases, data collected at the burn location is fed to the National Weather Service whose meteorologists prepare a site-specific (“spot”) weather forecast to provide detailed information. Using this and actual fire behavior observations, ongoing decisions are made about how much of the approved acreage should be burned each day. At any point, the Fire Manager can choose to suspend burning operations until more favorable conditions return.</a:t>
            </a:r>
          </a:p>
        </p:txBody>
      </p:sp>
    </p:spTree>
    <p:extLst>
      <p:ext uri="{BB962C8B-B14F-4D97-AF65-F5344CB8AC3E}">
        <p14:creationId xmlns:p14="http://schemas.microsoft.com/office/powerpoint/2010/main" val="1595391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n-US" sz="3000" b="1" u="sng" dirty="0"/>
              <a:t>Conclusion: Land and fire can co-exist and we need to preserve and implement prescribed burning as a land management tool</a:t>
            </a:r>
            <a:r>
              <a:rPr lang="en-US" sz="3000" dirty="0"/>
              <a:t/>
            </a:r>
            <a:br>
              <a:rPr lang="en-US" sz="3000" dirty="0"/>
            </a:br>
            <a:endParaRPr lang="en-US" sz="3000" dirty="0"/>
          </a:p>
        </p:txBody>
      </p:sp>
      <p:sp>
        <p:nvSpPr>
          <p:cNvPr id="16" name="Text Placeholder 15"/>
          <p:cNvSpPr>
            <a:spLocks noGrp="1"/>
          </p:cNvSpPr>
          <p:nvPr>
            <p:ph type="body" sz="half" idx="2"/>
          </p:nvPr>
        </p:nvSpPr>
        <p:spPr>
          <a:xfrm>
            <a:off x="723900" y="3585214"/>
            <a:ext cx="3855720" cy="3011056"/>
          </a:xfrm>
        </p:spPr>
        <p:txBody>
          <a:bodyPr/>
          <a:lstStyle/>
          <a:p>
            <a:r>
              <a:rPr lang="en-US" dirty="0"/>
              <a:t>“Modern fire suppression is negatively affecting culturally important resources. Establishing the connection between fire and resource management would make it possible for the Tribe to file for a burn plan and begin actively managing the area with prescribed burns once again.” (Grier, Goodman-Elgar, and Jones. 2012)</a:t>
            </a:r>
          </a:p>
          <a:p>
            <a:endParaRPr lang="en-US" dirty="0"/>
          </a:p>
        </p:txBody>
      </p:sp>
      <p:pic>
        <p:nvPicPr>
          <p:cNvPr id="19" name="Content Placeholder 18"/>
          <p:cNvPicPr>
            <a:picLocks noGrp="1" noChangeAspect="1"/>
          </p:cNvPicPr>
          <p:nvPr>
            <p:ph idx="1"/>
          </p:nvPr>
        </p:nvPicPr>
        <p:blipFill>
          <a:blip r:embed="rId2"/>
          <a:stretch>
            <a:fillRect/>
          </a:stretch>
        </p:blipFill>
        <p:spPr>
          <a:xfrm>
            <a:off x="5499652" y="0"/>
            <a:ext cx="6692348" cy="6858000"/>
          </a:xfrm>
        </p:spPr>
      </p:pic>
    </p:spTree>
    <p:extLst>
      <p:ext uri="{BB962C8B-B14F-4D97-AF65-F5344CB8AC3E}">
        <p14:creationId xmlns:p14="http://schemas.microsoft.com/office/powerpoint/2010/main" val="728827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411895" y="1950507"/>
            <a:ext cx="8349580" cy="4675765"/>
          </a:xfrm>
          <a:prstGeom prst="rect">
            <a:avLst/>
          </a:prstGeom>
        </p:spPr>
      </p:pic>
      <p:pic>
        <p:nvPicPr>
          <p:cNvPr id="2" name="Picture 1"/>
          <p:cNvPicPr>
            <a:picLocks noChangeAspect="1"/>
          </p:cNvPicPr>
          <p:nvPr/>
        </p:nvPicPr>
        <p:blipFill>
          <a:blip r:embed="rId3"/>
          <a:stretch>
            <a:fillRect/>
          </a:stretch>
        </p:blipFill>
        <p:spPr>
          <a:xfrm>
            <a:off x="1003852" y="258624"/>
            <a:ext cx="4972878" cy="4164785"/>
          </a:xfrm>
          <a:prstGeom prst="rect">
            <a:avLst/>
          </a:prstGeom>
        </p:spPr>
      </p:pic>
      <p:pic>
        <p:nvPicPr>
          <p:cNvPr id="4" name="Picture 3"/>
          <p:cNvPicPr>
            <a:picLocks noChangeAspect="1"/>
          </p:cNvPicPr>
          <p:nvPr/>
        </p:nvPicPr>
        <p:blipFill>
          <a:blip r:embed="rId4"/>
          <a:stretch>
            <a:fillRect/>
          </a:stretch>
        </p:blipFill>
        <p:spPr>
          <a:xfrm rot="5400000">
            <a:off x="8441380" y="762345"/>
            <a:ext cx="4029765" cy="3022324"/>
          </a:xfrm>
          <a:prstGeom prst="rect">
            <a:avLst/>
          </a:prstGeom>
        </p:spPr>
      </p:pic>
    </p:spTree>
    <p:extLst>
      <p:ext uri="{BB962C8B-B14F-4D97-AF65-F5344CB8AC3E}">
        <p14:creationId xmlns:p14="http://schemas.microsoft.com/office/powerpoint/2010/main" val="42382490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0836" y="742071"/>
            <a:ext cx="9601200" cy="917917"/>
          </a:xfrm>
        </p:spPr>
        <p:txBody>
          <a:bodyPr/>
          <a:lstStyle/>
          <a:p>
            <a:r>
              <a:rPr lang="en-US" dirty="0"/>
              <a:t>Bibliography</a:t>
            </a:r>
          </a:p>
        </p:txBody>
      </p:sp>
      <p:sp>
        <p:nvSpPr>
          <p:cNvPr id="4" name="TextBox 3"/>
          <p:cNvSpPr txBox="1"/>
          <p:nvPr/>
        </p:nvSpPr>
        <p:spPr>
          <a:xfrm>
            <a:off x="1547446" y="1561514"/>
            <a:ext cx="9931791" cy="7294305"/>
          </a:xfrm>
          <a:prstGeom prst="rect">
            <a:avLst/>
          </a:prstGeom>
          <a:noFill/>
        </p:spPr>
        <p:txBody>
          <a:bodyPr wrap="square" rtlCol="0">
            <a:spAutoFit/>
          </a:bodyPr>
          <a:lstStyle/>
          <a:p>
            <a:pPr marL="285750" indent="-285750">
              <a:buFont typeface="Arial" panose="020B0604020202020204" pitchFamily="34" charset="0"/>
              <a:buChar char="•"/>
            </a:pPr>
            <a:r>
              <a:rPr lang="en-US" dirty="0"/>
              <a:t> Boyd, Robert T and Leopold, Estella. (1999)  Indians, Fire, and the Land in the Pacific Northwest, An Ecological History of Old Prairies Areas in Southwestern Washington. 1st ed. Corvallis, Or.: Oregon State UP. Print.</a:t>
            </a:r>
          </a:p>
          <a:p>
            <a:endParaRPr lang="en-US" dirty="0"/>
          </a:p>
          <a:p>
            <a:pPr marL="285750" indent="-285750">
              <a:buFont typeface="Arial" panose="020B0604020202020204" pitchFamily="34" charset="0"/>
              <a:buChar char="•"/>
            </a:pPr>
            <a:r>
              <a:rPr lang="en-US" dirty="0" err="1"/>
              <a:t>Derr</a:t>
            </a:r>
            <a:r>
              <a:rPr lang="en-US" dirty="0"/>
              <a:t>, K. , Grier, C. , Goodman-Elgar, M. , and Jones , J. (2012). Intensifying with Fire: Floral Resource Use and Landscape Management by the Pre-contact Coast Salish of Southwestern British Columbia. Retrieved from: ProQuest Dissertations and Theses. Web.</a:t>
            </a:r>
          </a:p>
          <a:p>
            <a:pPr marL="285750" indent="-285750">
              <a:buFont typeface="Arial" panose="020B0604020202020204" pitchFamily="34" charset="0"/>
              <a:buChar char="•"/>
            </a:pPr>
            <a:endParaRPr lang="en-US" dirty="0">
              <a:hlinkClick r:id="rId2"/>
            </a:endParaRPr>
          </a:p>
          <a:p>
            <a:pPr marL="285750" indent="-285750">
              <a:buFont typeface="Arial" panose="020B0604020202020204" pitchFamily="34" charset="0"/>
              <a:buChar char="•"/>
            </a:pPr>
            <a:r>
              <a:rPr lang="en-US" dirty="0">
                <a:hlinkClick r:id="rId2"/>
              </a:rPr>
              <a:t>http://www.dnr.wa.gov/MimaMounds</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Huckleberry Mountain Lookout (</a:t>
            </a:r>
            <a:r>
              <a:rPr lang="en-US" dirty="0" err="1"/>
              <a:t>Christoff</a:t>
            </a:r>
            <a:r>
              <a:rPr lang="en-US" dirty="0"/>
              <a:t> Lookout). </a:t>
            </a:r>
            <a:r>
              <a:rPr lang="en-US" dirty="0">
                <a:hlinkClick r:id="rId3"/>
              </a:rPr>
              <a:t>http://www.willhiteweb.com/washington_fire_lookouts/christoff/huckleberry_mountain_344.htm</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Walker, Roger F., Robert M. </a:t>
            </a:r>
            <a:r>
              <a:rPr lang="en-US" dirty="0" err="1"/>
              <a:t>Fecko</a:t>
            </a:r>
            <a:r>
              <a:rPr lang="en-US" dirty="0"/>
              <a:t>, Wesley B. Frederick, Watkins W. Miller, and Dale W. Johnson. (2012) "Influences of Thinning, Chipping, and Fire on Understory Vegetation in a </a:t>
            </a:r>
            <a:r>
              <a:rPr lang="en-US" dirty="0" err="1"/>
              <a:t>Sierran</a:t>
            </a:r>
            <a:r>
              <a:rPr lang="en-US" dirty="0"/>
              <a:t> Mixed Conifer Stand." Journal of Sustainable Forestry 31.6: 493-517. Print.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Laura Potash Martin, Joyce </a:t>
            </a:r>
            <a:r>
              <a:rPr lang="en-US" dirty="0" err="1"/>
              <a:t>LeCompte-Mastenbrook</a:t>
            </a:r>
            <a:r>
              <a:rPr lang="en-US" dirty="0"/>
              <a:t>, Warren </a:t>
            </a:r>
            <a:r>
              <a:rPr lang="en-US" dirty="0" err="1"/>
              <a:t>KingGeorge</a:t>
            </a:r>
            <a:r>
              <a:rPr lang="en-US" dirty="0"/>
              <a:t>, and Tracy Fuentes. 2008. Management &amp; Monitoring Plan for the Enhancement of Big Huckleberry (Vaccinium </a:t>
            </a:r>
            <a:r>
              <a:rPr lang="en-US" dirty="0" err="1"/>
              <a:t>membranaceum</a:t>
            </a:r>
            <a:r>
              <a:rPr lang="en-US" dirty="0"/>
              <a:t>) in Government Meadows, Mt. Baker-Snoqualmie National Forest. USDA Forest Service, Snoqualmie Ranger District, North Bend, WA</a:t>
            </a:r>
          </a:p>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010858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0836" y="742071"/>
            <a:ext cx="9601200" cy="917917"/>
          </a:xfrm>
        </p:spPr>
        <p:txBody>
          <a:bodyPr/>
          <a:lstStyle/>
          <a:p>
            <a:r>
              <a:rPr lang="en-US" dirty="0"/>
              <a:t>Bibliography</a:t>
            </a:r>
          </a:p>
        </p:txBody>
      </p:sp>
      <p:sp>
        <p:nvSpPr>
          <p:cNvPr id="4" name="TextBox 3"/>
          <p:cNvSpPr txBox="1"/>
          <p:nvPr/>
        </p:nvSpPr>
        <p:spPr>
          <a:xfrm>
            <a:off x="1547446" y="1561514"/>
            <a:ext cx="9931791" cy="5632311"/>
          </a:xfrm>
          <a:prstGeom prst="rect">
            <a:avLst/>
          </a:prstGeom>
          <a:noFill/>
        </p:spPr>
        <p:txBody>
          <a:bodyPr wrap="square" rtlCol="0">
            <a:spAutoFit/>
          </a:bodyPr>
          <a:lstStyle/>
          <a:p>
            <a:pPr marL="285750" indent="-285750">
              <a:buFont typeface="Arial" panose="020B0604020202020204" pitchFamily="34" charset="0"/>
              <a:buChar char="•"/>
            </a:pPr>
            <a:r>
              <a:rPr lang="en-US" dirty="0"/>
              <a:t>Laura Potash Martin, Joyce </a:t>
            </a:r>
            <a:r>
              <a:rPr lang="en-US" dirty="0" err="1"/>
              <a:t>LeCompte-Mastenbrook</a:t>
            </a:r>
            <a:r>
              <a:rPr lang="en-US" dirty="0"/>
              <a:t>, Warren </a:t>
            </a:r>
            <a:r>
              <a:rPr lang="en-US" dirty="0" err="1"/>
              <a:t>KingGeorge</a:t>
            </a:r>
            <a:r>
              <a:rPr lang="en-US" dirty="0"/>
              <a:t>, and Tracy Fuentes. 2008. Management &amp; Monitoring Plan for the Enhancement of Big Huckleberry (Vaccinium </a:t>
            </a:r>
            <a:r>
              <a:rPr lang="en-US" dirty="0" err="1"/>
              <a:t>membranaceum</a:t>
            </a:r>
            <a:r>
              <a:rPr lang="en-US" dirty="0"/>
              <a:t>) in Government Meadows, Mt. Baker-Snoqualmie National Forest. USDA Forest Service, Snoqualmie Ranger District, North Bend, WA</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Minore</a:t>
            </a:r>
            <a:r>
              <a:rPr lang="en-US" dirty="0"/>
              <a:t>, Don., Smart, Alan W, </a:t>
            </a:r>
            <a:r>
              <a:rPr lang="en-US" dirty="0" err="1"/>
              <a:t>Dubrasich</a:t>
            </a:r>
            <a:r>
              <a:rPr lang="en-US" dirty="0"/>
              <a:t>, Michael E, and Pacific Northwest Forest Range Experiment Station. Huckleberry Ecology and Management Research in the Pacific Northwest. Portland, Or.]: U.S. Dept. of Agriculture, Forest Service, Pacific Northwest Forest and Range Experiment Station, 1979. General Technical Report PNW ; 93. Web</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Northwest Treaty Tribes. (Oct. 11, 2016) TULALIP PRESERVES HUCKLEBERRY RESOURCE.  Retrieved from: </a:t>
            </a:r>
            <a:r>
              <a:rPr lang="en-US" dirty="0">
                <a:hlinkClick r:id="rId2"/>
              </a:rPr>
              <a:t>http://nwtreatytribes.org/tulalip-preserves-huckleberry-resource/</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Martin, Adam. (Oct. 6th, 2016) BRINGING FIRE BACK ONTO THE QUINAULT INDIAN NATION. The Center for Natural Lands Management. Retrieved from: http://www.washingtonnature.org/fieldnotes/moses-prairie-burn</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8603703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0836" y="742071"/>
            <a:ext cx="9601200" cy="917917"/>
          </a:xfrm>
        </p:spPr>
        <p:txBody>
          <a:bodyPr/>
          <a:lstStyle/>
          <a:p>
            <a:r>
              <a:rPr lang="en-US" dirty="0"/>
              <a:t>Bibliography</a:t>
            </a:r>
          </a:p>
        </p:txBody>
      </p:sp>
      <p:sp>
        <p:nvSpPr>
          <p:cNvPr id="4" name="TextBox 3"/>
          <p:cNvSpPr txBox="1"/>
          <p:nvPr/>
        </p:nvSpPr>
        <p:spPr>
          <a:xfrm>
            <a:off x="1547446" y="1561514"/>
            <a:ext cx="9931791" cy="1754326"/>
          </a:xfrm>
          <a:prstGeom prst="rect">
            <a:avLst/>
          </a:prstGeom>
          <a:noFill/>
        </p:spPr>
        <p:txBody>
          <a:bodyPr wrap="square" rtlCol="0">
            <a:spAutoFit/>
          </a:bodyPr>
          <a:lstStyle/>
          <a:p>
            <a:pPr marL="285750" indent="-285750">
              <a:buFont typeface="Arial" panose="020B0604020202020204" pitchFamily="34" charset="0"/>
              <a:buChar char="•"/>
            </a:pPr>
            <a:r>
              <a:rPr lang="en-US" dirty="0"/>
              <a:t>USFS. Fire and Aviation / Fire Management Today. 8/24/2015. Retrieved from: http://www.fs.fed.us/fire/fmt/ </a:t>
            </a:r>
          </a:p>
          <a:p>
            <a:pPr marL="285750" indent="-285750">
              <a:buFont typeface="Arial" panose="020B0604020202020204" pitchFamily="34" charset="0"/>
              <a:buChar char="•"/>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046419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3170" y="487972"/>
            <a:ext cx="4030796" cy="1157069"/>
          </a:xfrm>
        </p:spPr>
        <p:txBody>
          <a:bodyPr>
            <a:normAutofit fontScale="90000"/>
          </a:bodyPr>
          <a:lstStyle/>
          <a:p>
            <a:r>
              <a:rPr lang="en-US" dirty="0"/>
              <a:t>Presence of Fire in History </a:t>
            </a:r>
          </a:p>
        </p:txBody>
      </p:sp>
      <p:sp>
        <p:nvSpPr>
          <p:cNvPr id="3" name="Content Placeholder 2"/>
          <p:cNvSpPr>
            <a:spLocks noGrp="1"/>
          </p:cNvSpPr>
          <p:nvPr>
            <p:ph sz="half" idx="1"/>
          </p:nvPr>
        </p:nvSpPr>
        <p:spPr>
          <a:xfrm>
            <a:off x="1371598" y="1645041"/>
            <a:ext cx="3270740" cy="4708208"/>
          </a:xfrm>
        </p:spPr>
        <p:txBody>
          <a:bodyPr>
            <a:normAutofit lnSpcReduction="10000"/>
          </a:bodyPr>
          <a:lstStyle/>
          <a:p>
            <a:endParaRPr lang="en-US" dirty="0"/>
          </a:p>
          <a:p>
            <a:r>
              <a:rPr lang="en-US" dirty="0"/>
              <a:t>Coast Salish people have been using fire to manage the land for thousands of years. </a:t>
            </a:r>
            <a:r>
              <a:rPr lang="en-US" sz="1800" i="1" dirty="0"/>
              <a:t>(Myth of the Boy and fire)</a:t>
            </a:r>
          </a:p>
          <a:p>
            <a:r>
              <a:rPr lang="en-US" dirty="0"/>
              <a:t>Early explores of the west refer to the prairies as being modified by fire.</a:t>
            </a:r>
          </a:p>
          <a:p>
            <a:r>
              <a:rPr lang="en-US" dirty="0"/>
              <a:t>2011 - Euphoria Ridge meadow, charcoal was detected and produced a calibrated radio carbon date range of 3380 to 3260 BP</a:t>
            </a:r>
          </a:p>
          <a:p>
            <a:endParaRPr lang="en-US" dirty="0"/>
          </a:p>
          <a:p>
            <a:pPr marL="0" indent="0">
              <a:buNone/>
            </a:pPr>
            <a:endParaRPr lang="en-US" dirty="0"/>
          </a:p>
          <a:p>
            <a:endParaRPr lang="en-US" dirty="0"/>
          </a:p>
        </p:txBody>
      </p:sp>
      <p:pic>
        <p:nvPicPr>
          <p:cNvPr id="5" name="Content Placeholder 4"/>
          <p:cNvPicPr>
            <a:picLocks noGrp="1" noChangeAspect="1"/>
          </p:cNvPicPr>
          <p:nvPr>
            <p:ph sz="half" idx="2"/>
          </p:nvPr>
        </p:nvPicPr>
        <p:blipFill>
          <a:blip r:embed="rId2"/>
          <a:stretch>
            <a:fillRect/>
          </a:stretch>
        </p:blipFill>
        <p:spPr>
          <a:xfrm>
            <a:off x="4834362" y="1645041"/>
            <a:ext cx="7075176" cy="4708208"/>
          </a:xfrm>
        </p:spPr>
      </p:pic>
    </p:spTree>
    <p:extLst>
      <p:ext uri="{BB962C8B-B14F-4D97-AF65-F5344CB8AC3E}">
        <p14:creationId xmlns:p14="http://schemas.microsoft.com/office/powerpoint/2010/main" val="2597835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Historical evidence of active land management</a:t>
            </a:r>
            <a:br>
              <a:rPr lang="en-US" dirty="0"/>
            </a:br>
            <a:endParaRPr lang="en-US" dirty="0"/>
          </a:p>
        </p:txBody>
      </p:sp>
      <p:pic>
        <p:nvPicPr>
          <p:cNvPr id="5" name="Content Placeholder 4"/>
          <p:cNvPicPr>
            <a:picLocks noGrp="1" noChangeAspect="1"/>
          </p:cNvPicPr>
          <p:nvPr>
            <p:ph idx="1"/>
          </p:nvPr>
        </p:nvPicPr>
        <p:blipFill>
          <a:blip r:embed="rId2">
            <a:duotone>
              <a:prstClr val="black"/>
              <a:schemeClr val="accent4">
                <a:tint val="45000"/>
                <a:satMod val="400000"/>
              </a:schemeClr>
            </a:duotone>
          </a:blip>
          <a:stretch>
            <a:fillRect/>
          </a:stretch>
        </p:blipFill>
        <p:spPr>
          <a:xfrm>
            <a:off x="5777948" y="541646"/>
            <a:ext cx="6130848" cy="5887351"/>
          </a:xfrm>
          <a:prstGeom prst="rect">
            <a:avLst/>
          </a:prstGeom>
        </p:spPr>
      </p:pic>
      <p:sp>
        <p:nvSpPr>
          <p:cNvPr id="4" name="Text Placeholder 3"/>
          <p:cNvSpPr>
            <a:spLocks noGrp="1"/>
          </p:cNvSpPr>
          <p:nvPr>
            <p:ph type="body" sz="half" idx="2"/>
          </p:nvPr>
        </p:nvSpPr>
        <p:spPr>
          <a:xfrm>
            <a:off x="609600" y="3366052"/>
            <a:ext cx="3970020" cy="2501348"/>
          </a:xfrm>
        </p:spPr>
        <p:txBody>
          <a:bodyPr/>
          <a:lstStyle/>
          <a:p>
            <a:pPr marL="285750" indent="-285750">
              <a:buFont typeface="Arial" panose="020B0604020202020204" pitchFamily="34" charset="0"/>
              <a:buChar char="•"/>
            </a:pPr>
            <a:r>
              <a:rPr lang="en-US" dirty="0"/>
              <a:t>The use of fire was one tool used to enhance natural resource production and boost productivity of terrestrial landscape.  This way of intensification shaped broader changes in Coast Salish society.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77900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930965"/>
          </a:xfrm>
        </p:spPr>
        <p:txBody>
          <a:bodyPr/>
          <a:lstStyle/>
          <a:p>
            <a:pPr algn="ctr"/>
            <a:r>
              <a:rPr lang="en-US" dirty="0"/>
              <a:t>Effects of Fire on the Landscape </a:t>
            </a:r>
          </a:p>
        </p:txBody>
      </p:sp>
      <p:sp>
        <p:nvSpPr>
          <p:cNvPr id="3" name="TextBox 2"/>
          <p:cNvSpPr txBox="1"/>
          <p:nvPr/>
        </p:nvSpPr>
        <p:spPr>
          <a:xfrm>
            <a:off x="1371600" y="1616765"/>
            <a:ext cx="10174406" cy="2585323"/>
          </a:xfrm>
          <a:prstGeom prst="rect">
            <a:avLst/>
          </a:prstGeom>
          <a:noFill/>
        </p:spPr>
        <p:txBody>
          <a:bodyPr wrap="square" rtlCol="0">
            <a:spAutoFit/>
          </a:bodyPr>
          <a:lstStyle/>
          <a:p>
            <a:pPr marL="285750" indent="-285750">
              <a:buFont typeface="Arial" panose="020B0604020202020204" pitchFamily="34" charset="0"/>
              <a:buChar char="•"/>
            </a:pPr>
            <a:r>
              <a:rPr lang="en-US" dirty="0"/>
              <a:t>manage the landscape for wild game</a:t>
            </a:r>
          </a:p>
          <a:p>
            <a:pPr marL="285750" indent="-285750">
              <a:buFont typeface="Arial" panose="020B0604020202020204" pitchFamily="34" charset="0"/>
              <a:buChar char="•"/>
            </a:pPr>
            <a:r>
              <a:rPr lang="en-US" dirty="0"/>
              <a:t>intensify wild plant foods</a:t>
            </a:r>
          </a:p>
          <a:p>
            <a:pPr marL="285750" indent="-285750">
              <a:buFont typeface="Arial" panose="020B0604020202020204" pitchFamily="34" charset="0"/>
              <a:buChar char="•"/>
            </a:pPr>
            <a:r>
              <a:rPr lang="en-US" dirty="0"/>
              <a:t>Prevent catastrophic fires from destroying surrounding forests and villages</a:t>
            </a:r>
          </a:p>
          <a:p>
            <a:pPr marL="285750" indent="-285750">
              <a:buFont typeface="Arial" panose="020B0604020202020204" pitchFamily="34" charset="0"/>
              <a:buChar char="•"/>
            </a:pPr>
            <a:r>
              <a:rPr lang="en-US" dirty="0"/>
              <a:t>Controlled fire created “yards” and “corridors” for hunting and for increasing browse for wild game</a:t>
            </a:r>
          </a:p>
          <a:p>
            <a:pPr marL="285750" indent="-285750">
              <a:buFont typeface="Arial" panose="020B0604020202020204" pitchFamily="34" charset="0"/>
              <a:buChar char="•"/>
            </a:pPr>
            <a:r>
              <a:rPr lang="en-US" dirty="0"/>
              <a:t>Nutritious grasses and forbs that follow fire events in during these prescribed burns in meadows and open forest patches attracted animals.</a:t>
            </a:r>
          </a:p>
          <a:p>
            <a:pPr marL="285750" indent="-285750">
              <a:buFont typeface="Arial" panose="020B0604020202020204" pitchFamily="34" charset="0"/>
              <a:buChar char="•"/>
            </a:pPr>
            <a:r>
              <a:rPr lang="en-US" dirty="0"/>
              <a:t>These patchwork mosaics created by fire, like the edge effect caused by natural disturbances, increase local biodiversity</a:t>
            </a:r>
          </a:p>
          <a:p>
            <a:endParaRPr lang="en-US" dirty="0"/>
          </a:p>
        </p:txBody>
      </p:sp>
      <p:pic>
        <p:nvPicPr>
          <p:cNvPr id="5" name="Picture 4"/>
          <p:cNvPicPr>
            <a:picLocks noChangeAspect="1"/>
          </p:cNvPicPr>
          <p:nvPr/>
        </p:nvPicPr>
        <p:blipFill>
          <a:blip r:embed="rId2"/>
          <a:stretch>
            <a:fillRect/>
          </a:stretch>
        </p:blipFill>
        <p:spPr>
          <a:xfrm>
            <a:off x="2378122" y="3958455"/>
            <a:ext cx="8161361" cy="2700762"/>
          </a:xfrm>
          <a:prstGeom prst="rect">
            <a:avLst/>
          </a:prstGeom>
        </p:spPr>
      </p:pic>
      <p:sp>
        <p:nvSpPr>
          <p:cNvPr id="6" name="TextBox 5"/>
          <p:cNvSpPr txBox="1"/>
          <p:nvPr/>
        </p:nvSpPr>
        <p:spPr>
          <a:xfrm>
            <a:off x="8057322" y="6400800"/>
            <a:ext cx="2372139" cy="246221"/>
          </a:xfrm>
          <a:prstGeom prst="rect">
            <a:avLst/>
          </a:prstGeom>
          <a:noFill/>
        </p:spPr>
        <p:txBody>
          <a:bodyPr wrap="square" rtlCol="0">
            <a:spAutoFit/>
          </a:bodyPr>
          <a:lstStyle/>
          <a:p>
            <a:r>
              <a:rPr lang="en-US" sz="1000" dirty="0">
                <a:solidFill>
                  <a:schemeClr val="bg1"/>
                </a:solidFill>
              </a:rPr>
              <a:t>http://www.dnr.wa.gov/MimaMounds</a:t>
            </a:r>
          </a:p>
        </p:txBody>
      </p:sp>
    </p:spTree>
    <p:extLst>
      <p:ext uri="{BB962C8B-B14F-4D97-AF65-F5344CB8AC3E}">
        <p14:creationId xmlns:p14="http://schemas.microsoft.com/office/powerpoint/2010/main" val="937785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2939" y="935084"/>
            <a:ext cx="4492488" cy="826515"/>
          </a:xfrm>
        </p:spPr>
        <p:txBody>
          <a:bodyPr>
            <a:normAutofit/>
          </a:bodyPr>
          <a:lstStyle/>
          <a:p>
            <a:r>
              <a:rPr lang="en-US" sz="3400" b="1" dirty="0"/>
              <a:t>Huckleberry Mountain</a:t>
            </a:r>
          </a:p>
        </p:txBody>
      </p:sp>
      <p:sp>
        <p:nvSpPr>
          <p:cNvPr id="3" name="Text Placeholder 2"/>
          <p:cNvSpPr>
            <a:spLocks noGrp="1"/>
          </p:cNvSpPr>
          <p:nvPr>
            <p:ph type="body" idx="1"/>
          </p:nvPr>
        </p:nvSpPr>
        <p:spPr>
          <a:xfrm>
            <a:off x="1152939" y="1933878"/>
            <a:ext cx="4359965" cy="4472010"/>
          </a:xfrm>
        </p:spPr>
        <p:txBody>
          <a:bodyPr/>
          <a:lstStyle/>
          <a:p>
            <a:pPr marL="285750" indent="-285750">
              <a:buFont typeface="Arial" panose="020B0604020202020204" pitchFamily="34" charset="0"/>
              <a:buChar char="•"/>
            </a:pPr>
            <a:r>
              <a:rPr lang="en-US" sz="2200" dirty="0"/>
              <a:t>Needs to be managed or the Huckleberry’s will get crowed out by growing forest canopy.</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t>2006 study- Prescribed burning is not currently being considered for treatment purposes in the four units in Government Meadows primarily because the trees are too small to effectively support a broadcast burn (</a:t>
            </a:r>
            <a:r>
              <a:rPr lang="en-US" sz="2200" dirty="0" err="1"/>
              <a:t>Starkovich</a:t>
            </a:r>
            <a:r>
              <a:rPr lang="en-US" sz="2200" dirty="0"/>
              <a:t>, Personal Communication).</a:t>
            </a:r>
          </a:p>
          <a:p>
            <a:pPr marL="285750" indent="-285750">
              <a:buFont typeface="Arial" panose="020B0604020202020204" pitchFamily="34" charset="0"/>
              <a:buChar char="•"/>
            </a:pPr>
            <a:endParaRPr lang="en-US" sz="2200" dirty="0"/>
          </a:p>
        </p:txBody>
      </p:sp>
      <p:pic>
        <p:nvPicPr>
          <p:cNvPr id="8" name="Content Placeholder 7"/>
          <p:cNvPicPr>
            <a:picLocks noGrp="1" noChangeAspect="1"/>
          </p:cNvPicPr>
          <p:nvPr>
            <p:ph sz="quarter" idx="4"/>
          </p:nvPr>
        </p:nvPicPr>
        <p:blipFill>
          <a:blip r:embed="rId2"/>
          <a:stretch>
            <a:fillRect/>
          </a:stretch>
        </p:blipFill>
        <p:spPr>
          <a:xfrm>
            <a:off x="6088599" y="3061253"/>
            <a:ext cx="5851608" cy="3543416"/>
          </a:xfrm>
        </p:spPr>
      </p:pic>
      <p:pic>
        <p:nvPicPr>
          <p:cNvPr id="10" name="Content Placeholder 9"/>
          <p:cNvPicPr>
            <a:picLocks noGrp="1" noChangeAspect="1"/>
          </p:cNvPicPr>
          <p:nvPr>
            <p:ph sz="half" idx="2"/>
          </p:nvPr>
        </p:nvPicPr>
        <p:blipFill>
          <a:blip r:embed="rId3"/>
          <a:stretch>
            <a:fillRect/>
          </a:stretch>
        </p:blipFill>
        <p:spPr>
          <a:xfrm>
            <a:off x="5512904" y="207563"/>
            <a:ext cx="6427303" cy="2681411"/>
          </a:xfrm>
          <a:prstGeom prst="rect">
            <a:avLst/>
          </a:prstGeom>
        </p:spPr>
      </p:pic>
    </p:spTree>
    <p:extLst>
      <p:ext uri="{BB962C8B-B14F-4D97-AF65-F5344CB8AC3E}">
        <p14:creationId xmlns:p14="http://schemas.microsoft.com/office/powerpoint/2010/main" val="2476494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66116" y="1456608"/>
            <a:ext cx="8454887" cy="2532888"/>
          </a:xfrm>
          <a:prstGeom prst="rect">
            <a:avLst/>
          </a:prstGeom>
        </p:spPr>
      </p:pic>
      <p:pic>
        <p:nvPicPr>
          <p:cNvPr id="3" name="Picture 2"/>
          <p:cNvPicPr>
            <a:picLocks noChangeAspect="1"/>
          </p:cNvPicPr>
          <p:nvPr/>
        </p:nvPicPr>
        <p:blipFill>
          <a:blip r:embed="rId3"/>
          <a:stretch>
            <a:fillRect/>
          </a:stretch>
        </p:blipFill>
        <p:spPr>
          <a:xfrm>
            <a:off x="1819894" y="4272098"/>
            <a:ext cx="9378194" cy="2350937"/>
          </a:xfrm>
          <a:prstGeom prst="rect">
            <a:avLst/>
          </a:prstGeom>
        </p:spPr>
      </p:pic>
      <p:sp>
        <p:nvSpPr>
          <p:cNvPr id="4" name="TextBox 3"/>
          <p:cNvSpPr txBox="1"/>
          <p:nvPr/>
        </p:nvSpPr>
        <p:spPr>
          <a:xfrm>
            <a:off x="3432312" y="454455"/>
            <a:ext cx="5830955" cy="461665"/>
          </a:xfrm>
          <a:prstGeom prst="rect">
            <a:avLst/>
          </a:prstGeom>
          <a:noFill/>
        </p:spPr>
        <p:txBody>
          <a:bodyPr wrap="square" rtlCol="0">
            <a:spAutoFit/>
          </a:bodyPr>
          <a:lstStyle/>
          <a:p>
            <a:r>
              <a:rPr lang="en-US" sz="2400" b="1" u="sng" dirty="0"/>
              <a:t>Huckleberry Mountain – Tribal owned land</a:t>
            </a:r>
          </a:p>
        </p:txBody>
      </p:sp>
      <p:sp>
        <p:nvSpPr>
          <p:cNvPr id="10" name="TextBox 9"/>
          <p:cNvSpPr txBox="1"/>
          <p:nvPr/>
        </p:nvSpPr>
        <p:spPr>
          <a:xfrm>
            <a:off x="9409045" y="4529984"/>
            <a:ext cx="1417982" cy="369332"/>
          </a:xfrm>
          <a:prstGeom prst="rect">
            <a:avLst/>
          </a:prstGeom>
          <a:noFill/>
        </p:spPr>
        <p:txBody>
          <a:bodyPr wrap="square" rtlCol="0">
            <a:spAutoFit/>
          </a:bodyPr>
          <a:lstStyle/>
          <a:p>
            <a:r>
              <a:rPr lang="en-US" b="1" dirty="0"/>
              <a:t>2015 – SE </a:t>
            </a:r>
          </a:p>
        </p:txBody>
      </p:sp>
      <p:sp>
        <p:nvSpPr>
          <p:cNvPr id="9" name="TextBox 8"/>
          <p:cNvSpPr txBox="1"/>
          <p:nvPr/>
        </p:nvSpPr>
        <p:spPr>
          <a:xfrm>
            <a:off x="9117491" y="1854646"/>
            <a:ext cx="1351722" cy="369332"/>
          </a:xfrm>
          <a:prstGeom prst="rect">
            <a:avLst/>
          </a:prstGeom>
          <a:noFill/>
        </p:spPr>
        <p:txBody>
          <a:bodyPr wrap="square" rtlCol="0">
            <a:spAutoFit/>
          </a:bodyPr>
          <a:lstStyle/>
          <a:p>
            <a:r>
              <a:rPr lang="en-US" b="1" dirty="0"/>
              <a:t>1934 - SE </a:t>
            </a:r>
          </a:p>
        </p:txBody>
      </p:sp>
    </p:spTree>
    <p:extLst>
      <p:ext uri="{BB962C8B-B14F-4D97-AF65-F5344CB8AC3E}">
        <p14:creationId xmlns:p14="http://schemas.microsoft.com/office/powerpoint/2010/main" val="1077468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32312" y="454455"/>
            <a:ext cx="5830955" cy="461665"/>
          </a:xfrm>
          <a:prstGeom prst="rect">
            <a:avLst/>
          </a:prstGeom>
          <a:noFill/>
        </p:spPr>
        <p:txBody>
          <a:bodyPr wrap="square" rtlCol="0">
            <a:spAutoFit/>
          </a:bodyPr>
          <a:lstStyle/>
          <a:p>
            <a:r>
              <a:rPr lang="en-US" sz="2400" b="1" u="sng" dirty="0"/>
              <a:t>Huckleberry Mountain – Tribal owned land</a:t>
            </a:r>
          </a:p>
        </p:txBody>
      </p:sp>
      <p:pic>
        <p:nvPicPr>
          <p:cNvPr id="6" name="Picture 5"/>
          <p:cNvPicPr>
            <a:picLocks noChangeAspect="1"/>
          </p:cNvPicPr>
          <p:nvPr/>
        </p:nvPicPr>
        <p:blipFill>
          <a:blip r:embed="rId2"/>
          <a:stretch>
            <a:fillRect/>
          </a:stretch>
        </p:blipFill>
        <p:spPr>
          <a:xfrm>
            <a:off x="799705" y="966003"/>
            <a:ext cx="10318867" cy="2755181"/>
          </a:xfrm>
          <a:prstGeom prst="rect">
            <a:avLst/>
          </a:prstGeom>
        </p:spPr>
      </p:pic>
      <p:sp>
        <p:nvSpPr>
          <p:cNvPr id="9" name="TextBox 8"/>
          <p:cNvSpPr txBox="1"/>
          <p:nvPr/>
        </p:nvSpPr>
        <p:spPr>
          <a:xfrm>
            <a:off x="9409045" y="1293456"/>
            <a:ext cx="1351722" cy="369332"/>
          </a:xfrm>
          <a:prstGeom prst="rect">
            <a:avLst/>
          </a:prstGeom>
          <a:noFill/>
        </p:spPr>
        <p:txBody>
          <a:bodyPr wrap="square" rtlCol="0">
            <a:spAutoFit/>
          </a:bodyPr>
          <a:lstStyle/>
          <a:p>
            <a:r>
              <a:rPr lang="en-US" b="1" dirty="0"/>
              <a:t>1934 - SW </a:t>
            </a:r>
          </a:p>
        </p:txBody>
      </p:sp>
      <p:pic>
        <p:nvPicPr>
          <p:cNvPr id="7" name="Picture 6"/>
          <p:cNvPicPr>
            <a:picLocks noChangeAspect="1"/>
          </p:cNvPicPr>
          <p:nvPr/>
        </p:nvPicPr>
        <p:blipFill>
          <a:blip r:embed="rId3"/>
          <a:stretch>
            <a:fillRect/>
          </a:stretch>
        </p:blipFill>
        <p:spPr>
          <a:xfrm>
            <a:off x="799706" y="3844632"/>
            <a:ext cx="10822452" cy="2768203"/>
          </a:xfrm>
          <a:prstGeom prst="rect">
            <a:avLst/>
          </a:prstGeom>
        </p:spPr>
      </p:pic>
      <p:sp>
        <p:nvSpPr>
          <p:cNvPr id="10" name="TextBox 9"/>
          <p:cNvSpPr txBox="1"/>
          <p:nvPr/>
        </p:nvSpPr>
        <p:spPr>
          <a:xfrm>
            <a:off x="8892208" y="3863971"/>
            <a:ext cx="1417982" cy="369332"/>
          </a:xfrm>
          <a:prstGeom prst="rect">
            <a:avLst/>
          </a:prstGeom>
          <a:noFill/>
        </p:spPr>
        <p:txBody>
          <a:bodyPr wrap="square" rtlCol="0">
            <a:spAutoFit/>
          </a:bodyPr>
          <a:lstStyle/>
          <a:p>
            <a:r>
              <a:rPr lang="en-US" b="1" dirty="0"/>
              <a:t>2015 – SW </a:t>
            </a:r>
          </a:p>
        </p:txBody>
      </p:sp>
    </p:spTree>
    <p:extLst>
      <p:ext uri="{BB962C8B-B14F-4D97-AF65-F5344CB8AC3E}">
        <p14:creationId xmlns:p14="http://schemas.microsoft.com/office/powerpoint/2010/main" val="270912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644349" y="301009"/>
            <a:ext cx="5830955" cy="461665"/>
          </a:xfrm>
          <a:prstGeom prst="rect">
            <a:avLst/>
          </a:prstGeom>
          <a:noFill/>
        </p:spPr>
        <p:txBody>
          <a:bodyPr wrap="square" rtlCol="0">
            <a:spAutoFit/>
          </a:bodyPr>
          <a:lstStyle/>
          <a:p>
            <a:r>
              <a:rPr lang="en-US" sz="2400" b="1" u="sng" dirty="0"/>
              <a:t>Huckleberry Mountain – Tribal owned land</a:t>
            </a:r>
          </a:p>
        </p:txBody>
      </p:sp>
      <p:pic>
        <p:nvPicPr>
          <p:cNvPr id="2" name="Picture 1"/>
          <p:cNvPicPr>
            <a:picLocks noChangeAspect="1"/>
          </p:cNvPicPr>
          <p:nvPr/>
        </p:nvPicPr>
        <p:blipFill>
          <a:blip r:embed="rId2"/>
          <a:stretch>
            <a:fillRect/>
          </a:stretch>
        </p:blipFill>
        <p:spPr>
          <a:xfrm>
            <a:off x="1188902" y="3884331"/>
            <a:ext cx="10544175" cy="2790825"/>
          </a:xfrm>
          <a:prstGeom prst="rect">
            <a:avLst/>
          </a:prstGeom>
        </p:spPr>
      </p:pic>
      <p:sp>
        <p:nvSpPr>
          <p:cNvPr id="10" name="TextBox 9"/>
          <p:cNvSpPr txBox="1"/>
          <p:nvPr/>
        </p:nvSpPr>
        <p:spPr>
          <a:xfrm>
            <a:off x="7845285" y="4036249"/>
            <a:ext cx="1417982" cy="369332"/>
          </a:xfrm>
          <a:prstGeom prst="rect">
            <a:avLst/>
          </a:prstGeom>
          <a:noFill/>
        </p:spPr>
        <p:txBody>
          <a:bodyPr wrap="square" rtlCol="0">
            <a:spAutoFit/>
          </a:bodyPr>
          <a:lstStyle/>
          <a:p>
            <a:r>
              <a:rPr lang="en-US" b="1" dirty="0"/>
              <a:t>2015 – NW </a:t>
            </a:r>
          </a:p>
        </p:txBody>
      </p:sp>
      <p:pic>
        <p:nvPicPr>
          <p:cNvPr id="3" name="Picture 2"/>
          <p:cNvPicPr>
            <a:picLocks noChangeAspect="1"/>
          </p:cNvPicPr>
          <p:nvPr/>
        </p:nvPicPr>
        <p:blipFill>
          <a:blip r:embed="rId3"/>
          <a:stretch>
            <a:fillRect/>
          </a:stretch>
        </p:blipFill>
        <p:spPr>
          <a:xfrm>
            <a:off x="1896171" y="1035714"/>
            <a:ext cx="9129639" cy="2788020"/>
          </a:xfrm>
          <a:prstGeom prst="rect">
            <a:avLst/>
          </a:prstGeom>
        </p:spPr>
      </p:pic>
      <p:sp>
        <p:nvSpPr>
          <p:cNvPr id="9" name="TextBox 8"/>
          <p:cNvSpPr txBox="1"/>
          <p:nvPr/>
        </p:nvSpPr>
        <p:spPr>
          <a:xfrm>
            <a:off x="9409045" y="1293456"/>
            <a:ext cx="1351722" cy="369332"/>
          </a:xfrm>
          <a:prstGeom prst="rect">
            <a:avLst/>
          </a:prstGeom>
          <a:noFill/>
        </p:spPr>
        <p:txBody>
          <a:bodyPr wrap="square" rtlCol="0">
            <a:spAutoFit/>
          </a:bodyPr>
          <a:lstStyle/>
          <a:p>
            <a:r>
              <a:rPr lang="en-US" b="1" dirty="0"/>
              <a:t>1934 - NW </a:t>
            </a:r>
          </a:p>
        </p:txBody>
      </p:sp>
    </p:spTree>
    <p:extLst>
      <p:ext uri="{BB962C8B-B14F-4D97-AF65-F5344CB8AC3E}">
        <p14:creationId xmlns:p14="http://schemas.microsoft.com/office/powerpoint/2010/main" val="2594975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idx="1"/>
          </p:nvPr>
        </p:nvPicPr>
        <p:blipFill>
          <a:blip r:embed="rId2"/>
          <a:srcRect l="13585" r="13585"/>
          <a:stretch>
            <a:fillRect/>
          </a:stretch>
        </p:blipFill>
        <p:spPr/>
      </p:pic>
      <p:sp>
        <p:nvSpPr>
          <p:cNvPr id="4" name="Text Placeholder 3"/>
          <p:cNvSpPr>
            <a:spLocks noGrp="1"/>
          </p:cNvSpPr>
          <p:nvPr>
            <p:ph type="body" sz="half" idx="2"/>
          </p:nvPr>
        </p:nvSpPr>
        <p:spPr>
          <a:xfrm>
            <a:off x="490331" y="2478157"/>
            <a:ext cx="4326172" cy="3442250"/>
          </a:xfrm>
        </p:spPr>
        <p:txBody>
          <a:bodyPr>
            <a:normAutofit fontScale="77500" lnSpcReduction="20000"/>
          </a:bodyPr>
          <a:lstStyle/>
          <a:p>
            <a:pPr marL="342900" lvl="0" indent="-342900">
              <a:buFont typeface="Arial" panose="020B0604020202020204" pitchFamily="34" charset="0"/>
              <a:buChar char="•"/>
            </a:pPr>
            <a:r>
              <a:rPr lang="en-US" sz="2400" b="1" dirty="0">
                <a:solidFill>
                  <a:schemeClr val="tx1"/>
                </a:solidFill>
              </a:rPr>
              <a:t>it is also conceivable that the combination of thinning and prescription fire would prove to be synergistic regarding the stimulation of shrub understory.</a:t>
            </a:r>
          </a:p>
          <a:p>
            <a:pPr marL="342900" lvl="0" indent="-342900">
              <a:buFont typeface="Arial" panose="020B0604020202020204" pitchFamily="34" charset="0"/>
              <a:buChar char="•"/>
            </a:pPr>
            <a:r>
              <a:rPr lang="en-US" sz="2400" b="1" dirty="0">
                <a:solidFill>
                  <a:schemeClr val="tx1"/>
                </a:solidFill>
              </a:rPr>
              <a:t>future projects on the Mt. Baker-Snoqualmie National Forest, where prescribed burning could potentially be implemented as one of the treatment options to enhance productivity of big huckleberry.</a:t>
            </a:r>
          </a:p>
          <a:p>
            <a:pPr marL="342900" lvl="0" indent="-342900">
              <a:buFont typeface="Arial" panose="020B0604020202020204" pitchFamily="34" charset="0"/>
              <a:buChar char="•"/>
            </a:pPr>
            <a:endParaRPr lang="en-US" b="1" dirty="0">
              <a:solidFill>
                <a:schemeClr val="tx1"/>
              </a:solidFill>
            </a:endParaRPr>
          </a:p>
        </p:txBody>
      </p:sp>
      <p:sp>
        <p:nvSpPr>
          <p:cNvPr id="2" name="Title 1"/>
          <p:cNvSpPr>
            <a:spLocks noGrp="1"/>
          </p:cNvSpPr>
          <p:nvPr>
            <p:ph type="title"/>
          </p:nvPr>
        </p:nvSpPr>
        <p:spPr>
          <a:xfrm>
            <a:off x="960783" y="385970"/>
            <a:ext cx="3855720" cy="2754795"/>
          </a:xfrm>
        </p:spPr>
        <p:txBody>
          <a:bodyPr>
            <a:normAutofit/>
          </a:bodyPr>
          <a:lstStyle/>
          <a:p>
            <a:r>
              <a:rPr lang="en-US" dirty="0"/>
              <a:t>Methods to manage</a:t>
            </a:r>
            <a:br>
              <a:rPr lang="en-US" dirty="0"/>
            </a:br>
            <a:r>
              <a:rPr lang="en-US" sz="2200" dirty="0"/>
              <a:t>(Mountain </a:t>
            </a:r>
            <a:r>
              <a:rPr lang="en-US" sz="2200" dirty="0" err="1"/>
              <a:t>balds</a:t>
            </a:r>
            <a:r>
              <a:rPr lang="en-US" sz="2200" dirty="0"/>
              <a:t>, prairies or even clear cut areas)</a:t>
            </a:r>
            <a:endParaRPr lang="en-US" dirty="0"/>
          </a:p>
        </p:txBody>
      </p:sp>
    </p:spTree>
    <p:extLst>
      <p:ext uri="{BB962C8B-B14F-4D97-AF65-F5344CB8AC3E}">
        <p14:creationId xmlns:p14="http://schemas.microsoft.com/office/powerpoint/2010/main" val="75064104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TM10001105[[fn=Crop]]</Template>
  <TotalTime>822</TotalTime>
  <Words>1024</Words>
  <Application>Microsoft Office PowerPoint</Application>
  <PresentationFormat>Widescreen</PresentationFormat>
  <Paragraphs>74</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Franklin Gothic Book</vt:lpstr>
      <vt:lpstr>Crop</vt:lpstr>
      <vt:lpstr>Land and Fire  Co-exist</vt:lpstr>
      <vt:lpstr>Presence of Fire in History </vt:lpstr>
      <vt:lpstr>Historical evidence of active land management </vt:lpstr>
      <vt:lpstr>Effects of Fire on the Landscape </vt:lpstr>
      <vt:lpstr>Huckleberry Mountain</vt:lpstr>
      <vt:lpstr>PowerPoint Presentation</vt:lpstr>
      <vt:lpstr>PowerPoint Presentation</vt:lpstr>
      <vt:lpstr>PowerPoint Presentation</vt:lpstr>
      <vt:lpstr>Methods to manage (Mountain balds, prairies or even clear cut areas)</vt:lpstr>
      <vt:lpstr>Prescribed Burn Approval Process </vt:lpstr>
      <vt:lpstr>Conclusion: Land and fire can co-exist and we need to preserve and implement prescribed burning as a land management tool </vt:lpstr>
      <vt:lpstr>PowerPoint Presentation</vt:lpstr>
      <vt:lpstr>Bibliography</vt:lpstr>
      <vt:lpstr>Bibliography</vt:lpstr>
      <vt:lpstr>Bibliography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Amy Boucher</dc:creator>
  <cp:lastModifiedBy>Amy Boucher</cp:lastModifiedBy>
  <cp:revision>24</cp:revision>
  <dcterms:created xsi:type="dcterms:W3CDTF">2016-10-28T15:43:06Z</dcterms:created>
  <dcterms:modified xsi:type="dcterms:W3CDTF">2018-11-06T11:03:43Z</dcterms:modified>
</cp:coreProperties>
</file>

<file path=docProps/thumbnail.jpeg>
</file>